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7" r:id="rId3"/>
    <p:sldId id="267" r:id="rId4"/>
    <p:sldId id="261" r:id="rId5"/>
    <p:sldId id="259" r:id="rId6"/>
    <p:sldId id="265" r:id="rId7"/>
    <p:sldId id="283" r:id="rId8"/>
    <p:sldId id="284" r:id="rId9"/>
    <p:sldId id="266" r:id="rId10"/>
    <p:sldId id="268" r:id="rId11"/>
    <p:sldId id="285" r:id="rId12"/>
    <p:sldId id="290" r:id="rId13"/>
    <p:sldId id="271" r:id="rId14"/>
    <p:sldId id="269" r:id="rId15"/>
    <p:sldId id="270" r:id="rId16"/>
    <p:sldId id="273" r:id="rId17"/>
    <p:sldId id="288" r:id="rId18"/>
    <p:sldId id="274" r:id="rId19"/>
    <p:sldId id="275" r:id="rId20"/>
    <p:sldId id="276" r:id="rId21"/>
    <p:sldId id="280" r:id="rId22"/>
    <p:sldId id="281" r:id="rId23"/>
    <p:sldId id="289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FDB2A5"/>
    <a:srgbClr val="FF37FF"/>
    <a:srgbClr val="FFFFFF"/>
    <a:srgbClr val="ED5D05"/>
    <a:srgbClr val="33CC33"/>
    <a:srgbClr val="B3E2FF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728" autoAdjust="0"/>
  </p:normalViewPr>
  <p:slideViewPr>
    <p:cSldViewPr>
      <p:cViewPr varScale="1">
        <p:scale>
          <a:sx n="71" d="100"/>
          <a:sy n="71" d="100"/>
        </p:scale>
        <p:origin x="-1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C8B978-C4E5-4D2A-822B-8FFF0775D47B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99D1FBC-87F4-4BFC-B9ED-D20999FBE93E}">
      <dgm:prSet custT="1"/>
      <dgm:spPr/>
      <dgm:t>
        <a:bodyPr/>
        <a:lstStyle/>
        <a:p>
          <a:pPr rtl="0"/>
          <a:r>
            <a:rPr lang="ru-RU" sz="2400" b="1" i="1" dirty="0" smtClean="0"/>
            <a:t>достаточной индивидуальной умственной нагрузки  </a:t>
          </a:r>
          <a:endParaRPr lang="ru-RU" sz="2400" dirty="0"/>
        </a:p>
      </dgm:t>
    </dgm:pt>
    <dgm:pt modelId="{84BBF8DE-3C1D-41DD-B2D7-B450798E54C8}" type="parTrans" cxnId="{483E16EC-FE9A-4B9C-9FD4-515E9D15C47E}">
      <dgm:prSet/>
      <dgm:spPr/>
      <dgm:t>
        <a:bodyPr/>
        <a:lstStyle/>
        <a:p>
          <a:endParaRPr lang="ru-RU" sz="2400"/>
        </a:p>
      </dgm:t>
    </dgm:pt>
    <dgm:pt modelId="{194394AA-81C5-4267-8AA1-DB34A917467B}" type="sibTrans" cxnId="{483E16EC-FE9A-4B9C-9FD4-515E9D15C47E}">
      <dgm:prSet/>
      <dgm:spPr/>
      <dgm:t>
        <a:bodyPr/>
        <a:lstStyle/>
        <a:p>
          <a:endParaRPr lang="ru-RU" sz="2400"/>
        </a:p>
      </dgm:t>
    </dgm:pt>
    <dgm:pt modelId="{221C6E3F-583F-41D6-9AA4-A5B105FDF0D0}">
      <dgm:prSet custT="1"/>
      <dgm:spPr/>
      <dgm:t>
        <a:bodyPr/>
        <a:lstStyle/>
        <a:p>
          <a:pPr rtl="0"/>
          <a:r>
            <a:rPr lang="ru-RU" sz="2400" b="1" i="1" dirty="0" smtClean="0"/>
            <a:t>обеспечение условий для преобладания положительных эмоциональных впечатлений </a:t>
          </a:r>
          <a:endParaRPr lang="ru-RU" sz="2400" dirty="0"/>
        </a:p>
      </dgm:t>
    </dgm:pt>
    <dgm:pt modelId="{3E2A01A6-DCED-479D-9F0B-0E691D3A8DE0}" type="parTrans" cxnId="{13D3828F-AF68-456D-9928-1E9B0DDD73B6}">
      <dgm:prSet/>
      <dgm:spPr/>
      <dgm:t>
        <a:bodyPr/>
        <a:lstStyle/>
        <a:p>
          <a:endParaRPr lang="ru-RU" sz="2400"/>
        </a:p>
      </dgm:t>
    </dgm:pt>
    <dgm:pt modelId="{19DD85D8-5BF9-4C85-9122-64F8164D8034}" type="sibTrans" cxnId="{13D3828F-AF68-456D-9928-1E9B0DDD73B6}">
      <dgm:prSet/>
      <dgm:spPr/>
      <dgm:t>
        <a:bodyPr/>
        <a:lstStyle/>
        <a:p>
          <a:endParaRPr lang="ru-RU" sz="2400"/>
        </a:p>
      </dgm:t>
    </dgm:pt>
    <dgm:pt modelId="{2CCC8280-5895-46BD-837B-26648AF5F99C}">
      <dgm:prSet custT="1"/>
      <dgm:spPr/>
      <dgm:t>
        <a:bodyPr/>
        <a:lstStyle/>
        <a:p>
          <a:pPr rtl="0"/>
          <a:r>
            <a:rPr lang="ru-RU" sz="2400" b="1" i="1" dirty="0" smtClean="0"/>
            <a:t>полное удовлетворение потребности в движении </a:t>
          </a:r>
          <a:endParaRPr lang="ru-RU" sz="2400" dirty="0"/>
        </a:p>
      </dgm:t>
    </dgm:pt>
    <dgm:pt modelId="{420A7779-2A40-41F4-9A03-FD1B5E373E28}" type="parTrans" cxnId="{1592308F-8989-4006-8B36-0750536A30EB}">
      <dgm:prSet/>
      <dgm:spPr/>
      <dgm:t>
        <a:bodyPr/>
        <a:lstStyle/>
        <a:p>
          <a:endParaRPr lang="ru-RU" sz="2400"/>
        </a:p>
      </dgm:t>
    </dgm:pt>
    <dgm:pt modelId="{DD495634-9FDE-4486-B14F-49D53A6CAE3E}" type="sibTrans" cxnId="{1592308F-8989-4006-8B36-0750536A30EB}">
      <dgm:prSet/>
      <dgm:spPr/>
      <dgm:t>
        <a:bodyPr/>
        <a:lstStyle/>
        <a:p>
          <a:endParaRPr lang="ru-RU" sz="2400"/>
        </a:p>
      </dgm:t>
    </dgm:pt>
    <dgm:pt modelId="{6BED2FE4-1BD8-4576-896B-CD5915EA741C}" type="pres">
      <dgm:prSet presAssocID="{19C8B978-C4E5-4D2A-822B-8FFF0775D4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D08599-2031-4E19-9E24-D6BFAA51AB71}" type="pres">
      <dgm:prSet presAssocID="{699D1FBC-87F4-4BFC-B9ED-D20999FBE93E}" presName="parentLin" presStyleCnt="0"/>
      <dgm:spPr/>
    </dgm:pt>
    <dgm:pt modelId="{E8AF1FB6-B870-4046-B954-E7B0F03CE669}" type="pres">
      <dgm:prSet presAssocID="{699D1FBC-87F4-4BFC-B9ED-D20999FBE93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1B4C1F-D07D-495E-BE11-11801A64A14F}" type="pres">
      <dgm:prSet presAssocID="{699D1FBC-87F4-4BFC-B9ED-D20999FBE93E}" presName="parentText" presStyleLbl="node1" presStyleIdx="0" presStyleCnt="3" custScaleX="142857" custScaleY="1268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3E449B-01ED-433E-828D-0F461A53E7FF}" type="pres">
      <dgm:prSet presAssocID="{699D1FBC-87F4-4BFC-B9ED-D20999FBE93E}" presName="negativeSpace" presStyleCnt="0"/>
      <dgm:spPr/>
    </dgm:pt>
    <dgm:pt modelId="{60673E31-DBC9-4F85-86BE-9373A25E79B5}" type="pres">
      <dgm:prSet presAssocID="{699D1FBC-87F4-4BFC-B9ED-D20999FBE93E}" presName="childText" presStyleLbl="conFgAcc1" presStyleIdx="0" presStyleCnt="3">
        <dgm:presLayoutVars>
          <dgm:bulletEnabled val="1"/>
        </dgm:presLayoutVars>
      </dgm:prSet>
      <dgm:spPr>
        <a:solidFill>
          <a:srgbClr val="FDB2A5"/>
        </a:solidFill>
        <a:ln>
          <a:noFill/>
        </a:ln>
      </dgm:spPr>
    </dgm:pt>
    <dgm:pt modelId="{1D964F6B-D96E-454E-B968-70CD2166C067}" type="pres">
      <dgm:prSet presAssocID="{194394AA-81C5-4267-8AA1-DB34A917467B}" presName="spaceBetweenRectangles" presStyleCnt="0"/>
      <dgm:spPr/>
    </dgm:pt>
    <dgm:pt modelId="{2ACE269C-8F0D-4987-8454-D5283C33B2A4}" type="pres">
      <dgm:prSet presAssocID="{221C6E3F-583F-41D6-9AA4-A5B105FDF0D0}" presName="parentLin" presStyleCnt="0"/>
      <dgm:spPr/>
    </dgm:pt>
    <dgm:pt modelId="{7014B928-DEAB-4222-A6D4-98C204792627}" type="pres">
      <dgm:prSet presAssocID="{221C6E3F-583F-41D6-9AA4-A5B105FDF0D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EAA9623-69B5-4654-A1B4-2065A1FCFC9B}" type="pres">
      <dgm:prSet presAssocID="{221C6E3F-583F-41D6-9AA4-A5B105FDF0D0}" presName="parentText" presStyleLbl="node1" presStyleIdx="1" presStyleCnt="3" custScaleX="142857" custScaleY="1330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705FC-B2F0-4586-9909-7397ED832362}" type="pres">
      <dgm:prSet presAssocID="{221C6E3F-583F-41D6-9AA4-A5B105FDF0D0}" presName="negativeSpace" presStyleCnt="0"/>
      <dgm:spPr/>
    </dgm:pt>
    <dgm:pt modelId="{426D1EBF-0C2E-4D05-9F6C-69EFAE568180}" type="pres">
      <dgm:prSet presAssocID="{221C6E3F-583F-41D6-9AA4-A5B105FDF0D0}" presName="childText" presStyleLbl="conFgAcc1" presStyleIdx="1" presStyleCnt="3" custLinFactNeighborY="-1936">
        <dgm:presLayoutVars>
          <dgm:bulletEnabled val="1"/>
        </dgm:presLayoutVars>
      </dgm:prSet>
      <dgm:spPr>
        <a:solidFill>
          <a:srgbClr val="FDB2A5">
            <a:alpha val="90000"/>
          </a:srgbClr>
        </a:solidFill>
        <a:ln>
          <a:noFill/>
        </a:ln>
      </dgm:spPr>
    </dgm:pt>
    <dgm:pt modelId="{AA4B9B04-D7F0-4E4B-9461-CCFD36A023C9}" type="pres">
      <dgm:prSet presAssocID="{19DD85D8-5BF9-4C85-9122-64F8164D8034}" presName="spaceBetweenRectangles" presStyleCnt="0"/>
      <dgm:spPr/>
    </dgm:pt>
    <dgm:pt modelId="{B6C86A13-0673-4F99-B65F-4C595C992370}" type="pres">
      <dgm:prSet presAssocID="{2CCC8280-5895-46BD-837B-26648AF5F99C}" presName="parentLin" presStyleCnt="0"/>
      <dgm:spPr/>
    </dgm:pt>
    <dgm:pt modelId="{66EFE48E-F6A3-47F9-9597-AE7A2ACCAAAE}" type="pres">
      <dgm:prSet presAssocID="{2CCC8280-5895-46BD-837B-26648AF5F99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BD8B02B-012E-45A1-983E-10629E02F183}" type="pres">
      <dgm:prSet presAssocID="{2CCC8280-5895-46BD-837B-26648AF5F99C}" presName="parentText" presStyleLbl="node1" presStyleIdx="2" presStyleCnt="3" custScaleX="142857" custScaleY="1292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EF9E4-5D71-4FE1-8895-D9E393F8CFC5}" type="pres">
      <dgm:prSet presAssocID="{2CCC8280-5895-46BD-837B-26648AF5F99C}" presName="negativeSpace" presStyleCnt="0"/>
      <dgm:spPr/>
    </dgm:pt>
    <dgm:pt modelId="{F3F4D441-BE13-4195-AC70-E541CDE576C1}" type="pres">
      <dgm:prSet presAssocID="{2CCC8280-5895-46BD-837B-26648AF5F99C}" presName="childText" presStyleLbl="conFgAcc1" presStyleIdx="2" presStyleCnt="3">
        <dgm:presLayoutVars>
          <dgm:bulletEnabled val="1"/>
        </dgm:presLayoutVars>
      </dgm:prSet>
      <dgm:spPr>
        <a:solidFill>
          <a:srgbClr val="FDB2A5">
            <a:alpha val="90000"/>
          </a:srgbClr>
        </a:solidFill>
        <a:ln>
          <a:noFill/>
        </a:ln>
      </dgm:spPr>
    </dgm:pt>
  </dgm:ptLst>
  <dgm:cxnLst>
    <dgm:cxn modelId="{C8A3FC79-5C21-4C7B-9F9C-A52A0B045DDD}" type="presOf" srcId="{2CCC8280-5895-46BD-837B-26648AF5F99C}" destId="{7BD8B02B-012E-45A1-983E-10629E02F183}" srcOrd="1" destOrd="0" presId="urn:microsoft.com/office/officeart/2005/8/layout/list1"/>
    <dgm:cxn modelId="{7B8F06D4-4DD1-46BD-8537-8D5C46A0E4C7}" type="presOf" srcId="{221C6E3F-583F-41D6-9AA4-A5B105FDF0D0}" destId="{7014B928-DEAB-4222-A6D4-98C204792627}" srcOrd="0" destOrd="0" presId="urn:microsoft.com/office/officeart/2005/8/layout/list1"/>
    <dgm:cxn modelId="{3A679739-71ED-4ECD-B809-A2BFC3B3FC6C}" type="presOf" srcId="{2CCC8280-5895-46BD-837B-26648AF5F99C}" destId="{66EFE48E-F6A3-47F9-9597-AE7A2ACCAAAE}" srcOrd="0" destOrd="0" presId="urn:microsoft.com/office/officeart/2005/8/layout/list1"/>
    <dgm:cxn modelId="{9B62D6FB-6A4A-443E-89A7-9BAD873A6A7C}" type="presOf" srcId="{221C6E3F-583F-41D6-9AA4-A5B105FDF0D0}" destId="{0EAA9623-69B5-4654-A1B4-2065A1FCFC9B}" srcOrd="1" destOrd="0" presId="urn:microsoft.com/office/officeart/2005/8/layout/list1"/>
    <dgm:cxn modelId="{6E667AFA-452A-458D-8A97-9A147F89CE70}" type="presOf" srcId="{699D1FBC-87F4-4BFC-B9ED-D20999FBE93E}" destId="{E8AF1FB6-B870-4046-B954-E7B0F03CE669}" srcOrd="0" destOrd="0" presId="urn:microsoft.com/office/officeart/2005/8/layout/list1"/>
    <dgm:cxn modelId="{D27FA280-5B3A-41DA-B951-59FC85C42536}" type="presOf" srcId="{699D1FBC-87F4-4BFC-B9ED-D20999FBE93E}" destId="{AB1B4C1F-D07D-495E-BE11-11801A64A14F}" srcOrd="1" destOrd="0" presId="urn:microsoft.com/office/officeart/2005/8/layout/list1"/>
    <dgm:cxn modelId="{13D3828F-AF68-456D-9928-1E9B0DDD73B6}" srcId="{19C8B978-C4E5-4D2A-822B-8FFF0775D47B}" destId="{221C6E3F-583F-41D6-9AA4-A5B105FDF0D0}" srcOrd="1" destOrd="0" parTransId="{3E2A01A6-DCED-479D-9F0B-0E691D3A8DE0}" sibTransId="{19DD85D8-5BF9-4C85-9122-64F8164D8034}"/>
    <dgm:cxn modelId="{1592308F-8989-4006-8B36-0750536A30EB}" srcId="{19C8B978-C4E5-4D2A-822B-8FFF0775D47B}" destId="{2CCC8280-5895-46BD-837B-26648AF5F99C}" srcOrd="2" destOrd="0" parTransId="{420A7779-2A40-41F4-9A03-FD1B5E373E28}" sibTransId="{DD495634-9FDE-4486-B14F-49D53A6CAE3E}"/>
    <dgm:cxn modelId="{483E16EC-FE9A-4B9C-9FD4-515E9D15C47E}" srcId="{19C8B978-C4E5-4D2A-822B-8FFF0775D47B}" destId="{699D1FBC-87F4-4BFC-B9ED-D20999FBE93E}" srcOrd="0" destOrd="0" parTransId="{84BBF8DE-3C1D-41DD-B2D7-B450798E54C8}" sibTransId="{194394AA-81C5-4267-8AA1-DB34A917467B}"/>
    <dgm:cxn modelId="{523D7FBD-99CB-4EC2-B275-436CFB3C54C5}" type="presOf" srcId="{19C8B978-C4E5-4D2A-822B-8FFF0775D47B}" destId="{6BED2FE4-1BD8-4576-896B-CD5915EA741C}" srcOrd="0" destOrd="0" presId="urn:microsoft.com/office/officeart/2005/8/layout/list1"/>
    <dgm:cxn modelId="{9D986CAE-762D-41A7-8581-BD8B0C2F61E4}" type="presParOf" srcId="{6BED2FE4-1BD8-4576-896B-CD5915EA741C}" destId="{43D08599-2031-4E19-9E24-D6BFAA51AB71}" srcOrd="0" destOrd="0" presId="urn:microsoft.com/office/officeart/2005/8/layout/list1"/>
    <dgm:cxn modelId="{2C92B578-3678-4304-851A-56ACAEECC52E}" type="presParOf" srcId="{43D08599-2031-4E19-9E24-D6BFAA51AB71}" destId="{E8AF1FB6-B870-4046-B954-E7B0F03CE669}" srcOrd="0" destOrd="0" presId="urn:microsoft.com/office/officeart/2005/8/layout/list1"/>
    <dgm:cxn modelId="{75F9CE1F-6343-44DC-A1AF-E0A93D2218D4}" type="presParOf" srcId="{43D08599-2031-4E19-9E24-D6BFAA51AB71}" destId="{AB1B4C1F-D07D-495E-BE11-11801A64A14F}" srcOrd="1" destOrd="0" presId="urn:microsoft.com/office/officeart/2005/8/layout/list1"/>
    <dgm:cxn modelId="{098DAC24-43BD-453B-9CB0-1AD40FAF4CB0}" type="presParOf" srcId="{6BED2FE4-1BD8-4576-896B-CD5915EA741C}" destId="{643E449B-01ED-433E-828D-0F461A53E7FF}" srcOrd="1" destOrd="0" presId="urn:microsoft.com/office/officeart/2005/8/layout/list1"/>
    <dgm:cxn modelId="{CB34AC06-4577-4F41-84DE-DEC172830DA9}" type="presParOf" srcId="{6BED2FE4-1BD8-4576-896B-CD5915EA741C}" destId="{60673E31-DBC9-4F85-86BE-9373A25E79B5}" srcOrd="2" destOrd="0" presId="urn:microsoft.com/office/officeart/2005/8/layout/list1"/>
    <dgm:cxn modelId="{D3C459B7-0CCB-4B38-9D8B-74055963BA04}" type="presParOf" srcId="{6BED2FE4-1BD8-4576-896B-CD5915EA741C}" destId="{1D964F6B-D96E-454E-B968-70CD2166C067}" srcOrd="3" destOrd="0" presId="urn:microsoft.com/office/officeart/2005/8/layout/list1"/>
    <dgm:cxn modelId="{103E4355-188B-45E1-B1E2-9B09AF793D31}" type="presParOf" srcId="{6BED2FE4-1BD8-4576-896B-CD5915EA741C}" destId="{2ACE269C-8F0D-4987-8454-D5283C33B2A4}" srcOrd="4" destOrd="0" presId="urn:microsoft.com/office/officeart/2005/8/layout/list1"/>
    <dgm:cxn modelId="{368D722F-F073-4CE0-91A2-F7B3DE441BC9}" type="presParOf" srcId="{2ACE269C-8F0D-4987-8454-D5283C33B2A4}" destId="{7014B928-DEAB-4222-A6D4-98C204792627}" srcOrd="0" destOrd="0" presId="urn:microsoft.com/office/officeart/2005/8/layout/list1"/>
    <dgm:cxn modelId="{57571ACB-FC22-4EE3-BC95-A2F4AACE3884}" type="presParOf" srcId="{2ACE269C-8F0D-4987-8454-D5283C33B2A4}" destId="{0EAA9623-69B5-4654-A1B4-2065A1FCFC9B}" srcOrd="1" destOrd="0" presId="urn:microsoft.com/office/officeart/2005/8/layout/list1"/>
    <dgm:cxn modelId="{4361A6C5-C39B-4E14-A069-58C385B1AFD9}" type="presParOf" srcId="{6BED2FE4-1BD8-4576-896B-CD5915EA741C}" destId="{A96705FC-B2F0-4586-9909-7397ED832362}" srcOrd="5" destOrd="0" presId="urn:microsoft.com/office/officeart/2005/8/layout/list1"/>
    <dgm:cxn modelId="{606D410B-01B4-4C2A-9410-9E8527D4B664}" type="presParOf" srcId="{6BED2FE4-1BD8-4576-896B-CD5915EA741C}" destId="{426D1EBF-0C2E-4D05-9F6C-69EFAE568180}" srcOrd="6" destOrd="0" presId="urn:microsoft.com/office/officeart/2005/8/layout/list1"/>
    <dgm:cxn modelId="{5696ACD5-3761-45C2-A9AF-9EC1418B608E}" type="presParOf" srcId="{6BED2FE4-1BD8-4576-896B-CD5915EA741C}" destId="{AA4B9B04-D7F0-4E4B-9461-CCFD36A023C9}" srcOrd="7" destOrd="0" presId="urn:microsoft.com/office/officeart/2005/8/layout/list1"/>
    <dgm:cxn modelId="{A80A29BB-DA26-4890-B95A-9067405A07F9}" type="presParOf" srcId="{6BED2FE4-1BD8-4576-896B-CD5915EA741C}" destId="{B6C86A13-0673-4F99-B65F-4C595C992370}" srcOrd="8" destOrd="0" presId="urn:microsoft.com/office/officeart/2005/8/layout/list1"/>
    <dgm:cxn modelId="{2C4774C7-95FB-4FC8-9A63-3F41550363F5}" type="presParOf" srcId="{B6C86A13-0673-4F99-B65F-4C595C992370}" destId="{66EFE48E-F6A3-47F9-9597-AE7A2ACCAAAE}" srcOrd="0" destOrd="0" presId="urn:microsoft.com/office/officeart/2005/8/layout/list1"/>
    <dgm:cxn modelId="{2239F5FA-2335-4C4C-A0D0-095BB31FE915}" type="presParOf" srcId="{B6C86A13-0673-4F99-B65F-4C595C992370}" destId="{7BD8B02B-012E-45A1-983E-10629E02F183}" srcOrd="1" destOrd="0" presId="urn:microsoft.com/office/officeart/2005/8/layout/list1"/>
    <dgm:cxn modelId="{6FC5D3F7-8EFC-4D00-8589-3085A3BC833B}" type="presParOf" srcId="{6BED2FE4-1BD8-4576-896B-CD5915EA741C}" destId="{1AAEF9E4-5D71-4FE1-8895-D9E393F8CFC5}" srcOrd="9" destOrd="0" presId="urn:microsoft.com/office/officeart/2005/8/layout/list1"/>
    <dgm:cxn modelId="{3E0B35C6-2C6D-4B00-9895-17CEF752AAE2}" type="presParOf" srcId="{6BED2FE4-1BD8-4576-896B-CD5915EA741C}" destId="{F3F4D441-BE13-4195-AC70-E541CDE576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73E31-DBC9-4F85-86BE-9373A25E79B5}">
      <dsp:nvSpPr>
        <dsp:cNvPr id="0" name=""/>
        <dsp:cNvSpPr/>
      </dsp:nvSpPr>
      <dsp:spPr>
        <a:xfrm>
          <a:off x="0" y="776595"/>
          <a:ext cx="6948264" cy="781200"/>
        </a:xfrm>
        <a:prstGeom prst="rect">
          <a:avLst/>
        </a:prstGeom>
        <a:solidFill>
          <a:srgbClr val="FDB2A5"/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B4C1F-D07D-495E-BE11-11801A64A14F}">
      <dsp:nvSpPr>
        <dsp:cNvPr id="0" name=""/>
        <dsp:cNvSpPr/>
      </dsp:nvSpPr>
      <dsp:spPr>
        <a:xfrm>
          <a:off x="330788" y="73124"/>
          <a:ext cx="6615772" cy="116103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достаточной индивидуальной умственной нагрузки  </a:t>
          </a:r>
          <a:endParaRPr lang="ru-RU" sz="2400" kern="1200" dirty="0"/>
        </a:p>
      </dsp:txBody>
      <dsp:txXfrm>
        <a:off x="387465" y="129801"/>
        <a:ext cx="6502418" cy="1047677"/>
      </dsp:txXfrm>
    </dsp:sp>
    <dsp:sp modelId="{426D1EBF-0C2E-4D05-9F6C-69EFAE568180}">
      <dsp:nvSpPr>
        <dsp:cNvPr id="0" name=""/>
        <dsp:cNvSpPr/>
      </dsp:nvSpPr>
      <dsp:spPr>
        <a:xfrm>
          <a:off x="0" y="2481824"/>
          <a:ext cx="6948264" cy="781200"/>
        </a:xfrm>
        <a:prstGeom prst="rect">
          <a:avLst/>
        </a:prstGeom>
        <a:solidFill>
          <a:srgbClr val="FDB2A5">
            <a:alpha val="90000"/>
          </a:srgbClr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A9623-69B5-4654-A1B4-2065A1FCFC9B}">
      <dsp:nvSpPr>
        <dsp:cNvPr id="0" name=""/>
        <dsp:cNvSpPr/>
      </dsp:nvSpPr>
      <dsp:spPr>
        <a:xfrm>
          <a:off x="330788" y="1725195"/>
          <a:ext cx="6615772" cy="121742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обеспечение условий для преобладания положительных эмоциональных впечатлений </a:t>
          </a:r>
          <a:endParaRPr lang="ru-RU" sz="2400" kern="1200" dirty="0"/>
        </a:p>
      </dsp:txBody>
      <dsp:txXfrm>
        <a:off x="390218" y="1784625"/>
        <a:ext cx="6496912" cy="1098569"/>
      </dsp:txXfrm>
    </dsp:sp>
    <dsp:sp modelId="{F3F4D441-BE13-4195-AC70-E541CDE576C1}">
      <dsp:nvSpPr>
        <dsp:cNvPr id="0" name=""/>
        <dsp:cNvSpPr/>
      </dsp:nvSpPr>
      <dsp:spPr>
        <a:xfrm>
          <a:off x="0" y="4158851"/>
          <a:ext cx="6948264" cy="781200"/>
        </a:xfrm>
        <a:prstGeom prst="rect">
          <a:avLst/>
        </a:prstGeom>
        <a:solidFill>
          <a:srgbClr val="FDB2A5">
            <a:alpha val="90000"/>
          </a:srgbClr>
        </a:solidFill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8B02B-012E-45A1-983E-10629E02F183}">
      <dsp:nvSpPr>
        <dsp:cNvPr id="0" name=""/>
        <dsp:cNvSpPr/>
      </dsp:nvSpPr>
      <dsp:spPr>
        <a:xfrm>
          <a:off x="330788" y="3433665"/>
          <a:ext cx="6615772" cy="118274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3839" tIns="0" rIns="18383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полное удовлетворение потребности в движении </a:t>
          </a:r>
          <a:endParaRPr lang="ru-RU" sz="2400" kern="1200" dirty="0"/>
        </a:p>
      </dsp:txBody>
      <dsp:txXfrm>
        <a:off x="388525" y="3491402"/>
        <a:ext cx="6500298" cy="1067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10D5-19F7-4F77-ACF2-C2A40FD9A9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06ACF-741B-4F95-9D67-E04D5EABE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63DA3-61C9-48C8-B2AE-E240AF3DC2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CD922-5863-444E-9CC8-A623D450F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D6316-7DF1-4DFE-A3DA-332A2A734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E0073-A663-4F7F-848F-E7C486F6A0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BB06E-E770-4C31-AA84-62B5D9DDB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7A522-B7A3-453D-9199-DE8E0B9CD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DF3CC-F1E8-4955-B2A8-42138751B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A4D84-2ED1-4D1B-8733-7B7AFF445F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6086-4BA6-4D6E-B8E5-F311BAC93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FA5F6F0-0401-495F-989E-E2A8CADDED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2816"/>
            <a:ext cx="9144000" cy="4536504"/>
          </a:xfrm>
        </p:spPr>
        <p:txBody>
          <a:bodyPr/>
          <a:lstStyle/>
          <a:p>
            <a:pPr algn="ctr">
              <a:lnSpc>
                <a:spcPts val="3600"/>
              </a:lnSpc>
              <a:buFontTx/>
              <a:buNone/>
            </a:pP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sz="44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</a:t>
            </a:r>
            <a:r>
              <a:rPr lang="ru-RU" sz="44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Современные</a:t>
            </a:r>
            <a:endParaRPr lang="ru-RU" sz="4400" b="1" dirty="0" smtClean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sz="44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здоровьесберегающие</a:t>
            </a: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sz="44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технологии»</a:t>
            </a: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ru-RU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ru-RU" b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Krasivye-spokoynye-melodii-Bryan-Adams--I-Will-Be-Right-Here-Waiting-For-You-dlya-prezentaci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527">
        <p:cut/>
      </p:transition>
    </mc:Choice>
    <mc:Fallback xmlns="">
      <p:transition advTm="752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Релаксация -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используется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спокойная  классическая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музыка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Чайковский,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Рахманинов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), звуки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природы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8295"/>
            <a:ext cx="4746273" cy="355970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09" y="1772816"/>
            <a:ext cx="4416491" cy="33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6000">
        <p:cut/>
      </p:transition>
    </mc:Choice>
    <mc:Fallback>
      <p:transition advTm="6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84058"/>
            <a:ext cx="9144000" cy="2215991"/>
          </a:xfrm>
        </p:spPr>
        <p:txBody>
          <a:bodyPr wrap="square" tIns="0" bIns="0">
            <a:spAutoFit/>
          </a:bodyPr>
          <a:lstStyle/>
          <a:p>
            <a:pPr lvl="0" eaLnBrk="0" hangingPunct="0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Гимнастика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бодрящая</a:t>
            </a:r>
            <a:r>
              <a:rPr lang="ru-RU" sz="2400" i="0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закаливание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форма проведения различна: упражнения на кроватках, обширное умывание, </a:t>
            </a:r>
            <a:r>
              <a:rPr lang="ru-RU" sz="2400" b="1" i="0" kern="1200" dirty="0">
                <a:solidFill>
                  <a:schemeClr val="bg1"/>
                </a:solidFill>
                <a:ea typeface="+mn-ea"/>
                <a:cs typeface="Times New Roman" pitchFamily="18" charset="0"/>
              </a:rPr>
              <a:t>ходьба по дорожкам «здоровья»</a:t>
            </a:r>
            <a:r>
              <a:rPr lang="ru-RU" sz="2400" i="0" kern="1200" dirty="0">
                <a:solidFill>
                  <a:srgbClr val="3333CC">
                    <a:lumMod val="75000"/>
                  </a:srgbClr>
                </a:solidFill>
                <a:ea typeface="+mn-ea"/>
                <a:cs typeface="Times New Roman" pitchFamily="18" charset="0"/>
              </a:rPr>
              <a:t/>
            </a:r>
            <a:br>
              <a:rPr lang="ru-RU" sz="2400" i="0" kern="1200" dirty="0">
                <a:solidFill>
                  <a:srgbClr val="3333CC">
                    <a:lumMod val="75000"/>
                  </a:srgbClr>
                </a:solidFill>
                <a:ea typeface="+mn-ea"/>
                <a:cs typeface="Times New Roman" pitchFamily="18" charset="0"/>
              </a:rPr>
            </a:b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940"/>
            <a:ext cx="5292080" cy="396906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72" y="1772816"/>
            <a:ext cx="5076056" cy="380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Утренняя гимнастика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4984"/>
            <a:ext cx="4764021" cy="35730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6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split orient="vert"/>
      </p:transition>
    </mc:Choice>
    <mc:Fallback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Водные процедуры…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705" y="2369235"/>
            <a:ext cx="5130018" cy="384751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527" y="2404218"/>
            <a:ext cx="5088565" cy="381642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split orient="vert"/>
      </p:transition>
    </mc:Choice>
    <mc:Fallback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Для развития мелкой моторики необходимо сочетать пальчиковую гимнастику с самомассажем кистей и пальцев, используя «сухой бассейн»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976"/>
            <a:ext cx="4618699" cy="346402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499992" cy="3374994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Д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ыхательная </a:t>
            </a:r>
            <a:r>
              <a:rPr lang="ru-RU" sz="2800" b="1" dirty="0" smtClean="0">
                <a:solidFill>
                  <a:srgbClr val="FFFFFF"/>
                </a:solidFill>
              </a:rPr>
              <a:t>г</a:t>
            </a:r>
            <a:r>
              <a:rPr lang="ru-RU" sz="2800" b="1" dirty="0" smtClean="0">
                <a:solidFill>
                  <a:srgbClr val="FFFFFF"/>
                </a:solidFill>
              </a:rPr>
              <a:t>имнастика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820"/>
            <a:ext cx="6732240" cy="5049180"/>
          </a:xfrm>
          <a:prstGeom prst="rect">
            <a:avLst/>
          </a:prstGeom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Массажные игры…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438"/>
            <a:ext cx="4687416" cy="351556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37" y="1814028"/>
            <a:ext cx="4379979" cy="3284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975" y="0"/>
            <a:ext cx="4860032" cy="364502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8920"/>
            <a:ext cx="5532107" cy="4149080"/>
          </a:xfrm>
        </p:spPr>
      </p:pic>
    </p:spTree>
    <p:extLst>
      <p:ext uri="{BB962C8B-B14F-4D97-AF65-F5344CB8AC3E}">
        <p14:creationId xmlns:p14="http://schemas.microsoft.com/office/powerpoint/2010/main" val="4144260155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+mn-lt"/>
              </a:rPr>
              <a:t>Сказкотерапия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Сказку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 может  рассказывать  взрослый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, либо это может быть групповое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рассказывание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12"/>
            <a:ext cx="4709530" cy="35321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30" y="1759331"/>
            <a:ext cx="4434470" cy="3325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circle/>
      </p:transition>
    </mc:Choice>
    <mc:Fallback>
      <p:transition spd="slow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772815"/>
          </a:xfrm>
        </p:spPr>
        <p:txBody>
          <a:bodyPr/>
          <a:lstStyle/>
          <a:p>
            <a: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Зрительная гимнастика</a:t>
            </a: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endParaRPr lang="ru-RU" sz="3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" y="3356992"/>
            <a:ext cx="4655284" cy="34914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87" y="1772816"/>
            <a:ext cx="4512502" cy="338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000">
        <p:dissolve/>
      </p:transition>
    </mc:Choice>
    <mc:Fallback>
      <p:transition spd="slow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309320"/>
          </a:xfrm>
        </p:spPr>
        <p:txBody>
          <a:bodyPr/>
          <a:lstStyle/>
          <a:p>
            <a:pPr lvl="1" algn="ctr">
              <a:buNone/>
            </a:pPr>
            <a:endParaRPr lang="ru-RU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В. А. Сухомлинский</a:t>
            </a:r>
          </a:p>
          <a:p>
            <a:pPr lvl="1" algn="ctr">
              <a:buFontTx/>
              <a:buNone/>
            </a:pPr>
            <a:endParaRPr lang="ru-RU" b="1" dirty="0">
              <a:solidFill>
                <a:srgbClr val="3333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ctr">
              <a:buFontTx/>
              <a:buNone/>
            </a:pP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ctr">
              <a:buFontTx/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«Забота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 здоровье — </a:t>
            </a:r>
            <a:endParaRPr lang="ru-RU" sz="3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ctr">
              <a:buFontTx/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это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важнейший труд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воспитателя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Технологии музыкального воздействия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используется в качестве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вспомогательного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средства,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снятия напряжения, повышения эмоционального настроя.</a:t>
            </a:r>
            <a:r>
              <a:rPr lang="ru-RU" sz="3600" b="1" dirty="0">
                <a:solidFill>
                  <a:srgbClr val="9900CC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9900CC"/>
                </a:solidFill>
                <a:latin typeface="Arial Black" pitchFamily="34" charset="0"/>
              </a:rPr>
            </a:br>
            <a:endParaRPr lang="ru-RU" sz="2000" b="1" dirty="0">
              <a:solidFill>
                <a:srgbClr val="9900CC"/>
              </a:solidFill>
            </a:endParaRPr>
          </a:p>
        </p:txBody>
      </p:sp>
      <p:pic>
        <p:nvPicPr>
          <p:cNvPr id="28678" name="Picture 6" descr="DSC00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72400" y="-5829300"/>
            <a:ext cx="5638800" cy="42291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84" y="1772816"/>
            <a:ext cx="4608512" cy="345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00">
        <p:blinds dir="vert"/>
      </p:transition>
    </mc:Choice>
    <mc:Fallback>
      <p:transition spd="slow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ru-RU" sz="4000" i="0" dirty="0">
                <a:solidFill>
                  <a:schemeClr val="tx1"/>
                </a:solidFill>
              </a:rPr>
              <a:t/>
            </a:r>
            <a:br>
              <a:rPr lang="ru-RU" sz="4000" i="0" dirty="0">
                <a:solidFill>
                  <a:schemeClr val="tx1"/>
                </a:solidFill>
              </a:rPr>
            </a:br>
            <a:r>
              <a:rPr lang="ru-RU" sz="4000" i="0" dirty="0">
                <a:solidFill>
                  <a:schemeClr val="tx1"/>
                </a:solidFill>
              </a:rPr>
              <a:t/>
            </a:r>
            <a:br>
              <a:rPr lang="ru-RU" sz="4000" i="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bg1"/>
                </a:solidFill>
                <a:latin typeface="+mn-lt"/>
              </a:rPr>
              <a:t>Технологии эстетической направленности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реализуются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на занятиях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художественного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цикла, при посещении музеев, театров,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выставок,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оформление помещений к праздникам</a:t>
            </a:r>
            <a:br>
              <a:rPr lang="ru-RU" sz="2400" b="1" dirty="0">
                <a:solidFill>
                  <a:schemeClr val="bg1"/>
                </a:solidFill>
                <a:latin typeface="+mn-lt"/>
              </a:rPr>
            </a:b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46581"/>
            <a:ext cx="4548558" cy="341141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7" y="1772816"/>
            <a:ext cx="4625403" cy="3096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9000">
        <p14:warp dir="in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Мы стремимся к полной реализации, в жизни каждого ребенка, трех моментов: </a:t>
            </a:r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endParaRPr lang="ru-RU" sz="3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844824"/>
          <a:ext cx="6948264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3000">
        <p14:vortex dir="r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759124"/>
            <a:ext cx="3677700" cy="45501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9900CC"/>
                </a:solidFill>
              </a:rPr>
              <a:t>В съемках принимали участие: </a:t>
            </a:r>
            <a:r>
              <a:rPr lang="ru-RU" dirty="0" smtClean="0">
                <a:solidFill>
                  <a:srgbClr val="0000FF"/>
                </a:solidFill>
              </a:rPr>
              <a:t>воспитатели и дети группы    «Колокольчик» </a:t>
            </a:r>
            <a:r>
              <a:rPr lang="ru-RU" dirty="0" smtClean="0">
                <a:solidFill>
                  <a:srgbClr val="9900CC"/>
                </a:solidFill>
              </a:rPr>
              <a:t>Место съемки: </a:t>
            </a:r>
            <a:r>
              <a:rPr lang="ru-RU" dirty="0" smtClean="0">
                <a:solidFill>
                  <a:srgbClr val="0000FF"/>
                </a:solidFill>
              </a:rPr>
              <a:t>Д/С «Аленушка»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910"/>
            <a:ext cx="3131840" cy="4175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4289" y="2567753"/>
            <a:ext cx="4799630" cy="26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29614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Всемирная организация здравоохранения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2816"/>
            <a:ext cx="9144000" cy="4536504"/>
          </a:xfrm>
        </p:spPr>
        <p:txBody>
          <a:bodyPr/>
          <a:lstStyle/>
          <a:p>
            <a:pPr algn="ctr">
              <a:buFontTx/>
              <a:buNone/>
            </a:pPr>
            <a:endParaRPr lang="ru-RU" sz="3600" b="1" dirty="0" smtClean="0">
              <a:solidFill>
                <a:srgbClr val="0000FF"/>
              </a:solidFill>
            </a:endParaRPr>
          </a:p>
          <a:p>
            <a:pPr algn="ctr">
              <a:buFontTx/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доровье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это состояние </a:t>
            </a:r>
            <a:endParaRPr lang="ru-RU" sz="3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FontTx/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полного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физического, психического </a:t>
            </a:r>
          </a:p>
          <a:p>
            <a:pPr algn="ctr">
              <a:buFontTx/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социального благополучия, а не просто отсутствие болезней или</a:t>
            </a:r>
          </a:p>
          <a:p>
            <a:pPr algn="ctr">
              <a:buFontTx/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физических дефектов </a:t>
            </a:r>
          </a:p>
        </p:txBody>
      </p:sp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Здоровьесберегающие технологии</a:t>
            </a:r>
            <a:endParaRPr lang="ru-RU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2276872"/>
            <a:ext cx="8172400" cy="3960440"/>
          </a:xfrm>
        </p:spPr>
        <p:txBody>
          <a:bodyPr/>
          <a:lstStyle/>
          <a:p>
            <a:pPr algn="ctr" eaLnBrk="0" hangingPunct="0">
              <a:lnSpc>
                <a:spcPts val="3600"/>
              </a:lnSpc>
              <a:spcBef>
                <a:spcPct val="50000"/>
              </a:spcBef>
              <a:buFontTx/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это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развития</a:t>
            </a:r>
            <a:r>
              <a:rPr lang="ru-RU" b="1" dirty="0" smtClean="0">
                <a:solidFill>
                  <a:srgbClr val="9900CC"/>
                </a:solidFill>
              </a:rPr>
              <a:t> </a:t>
            </a:r>
            <a:endParaRPr lang="ru-RU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ransition spd="slow" advTm="11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 </a:t>
            </a:r>
            <a:r>
              <a:rPr lang="ru-RU" sz="4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здоровьесбережения</a:t>
            </a:r>
            <a:r>
              <a:rPr lang="ru-RU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844824"/>
            <a:ext cx="8748464" cy="4752528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адекватных условий для развития, обучения, оздоровления детей</a:t>
            </a:r>
          </a:p>
          <a:p>
            <a:pPr>
              <a:lnSpc>
                <a:spcPts val="36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сохранение здоровья детей и повышение двигательной активности и умственной работоспособности </a:t>
            </a:r>
          </a:p>
          <a:p>
            <a:pPr>
              <a:lnSpc>
                <a:spcPts val="36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положительного эмоционального настроя и снятие </a:t>
            </a:r>
            <a:r>
              <a:rPr lang="ru-RU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психоэмоционального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напряжения</a:t>
            </a:r>
          </a:p>
        </p:txBody>
      </p:sp>
    </p:spTree>
  </p:cSld>
  <p:clrMapOvr>
    <a:masterClrMapping/>
  </p:clrMapOvr>
  <p:transition spd="slow" advTm="13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3600" b="1">
                <a:solidFill>
                  <a:srgbClr val="3333FF"/>
                </a:solidFill>
                <a:latin typeface="Arial Black" pitchFamily="34" charset="0"/>
              </a:rPr>
              <a:t/>
            </a:r>
            <a:br>
              <a:rPr lang="ru-RU" sz="3600" b="1">
                <a:solidFill>
                  <a:srgbClr val="3333FF"/>
                </a:solidFill>
                <a:latin typeface="Arial Black" pitchFamily="34" charset="0"/>
              </a:rPr>
            </a:br>
            <a:r>
              <a:rPr lang="ru-RU" sz="4000" b="1"/>
              <a:t/>
            </a:r>
            <a:br>
              <a:rPr lang="ru-RU" sz="4000" b="1"/>
            </a:br>
            <a:endParaRPr lang="ru-RU" sz="4000" b="1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332656"/>
            <a:ext cx="9144000" cy="144058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b="1" dirty="0">
                <a:solidFill>
                  <a:schemeClr val="bg1"/>
                </a:solidFill>
              </a:rPr>
              <a:t>Формы организации </a:t>
            </a:r>
          </a:p>
          <a:p>
            <a:pPr algn="ctr">
              <a:buFontTx/>
              <a:buNone/>
            </a:pPr>
            <a:r>
              <a:rPr lang="ru-RU" sz="3600" b="1" dirty="0" err="1">
                <a:solidFill>
                  <a:schemeClr val="bg1"/>
                </a:solidFill>
              </a:rPr>
              <a:t>здоровьесберегающей</a:t>
            </a:r>
            <a:r>
              <a:rPr lang="ru-RU" sz="3600" b="1" dirty="0">
                <a:solidFill>
                  <a:schemeClr val="bg1"/>
                </a:solidFill>
              </a:rPr>
              <a:t> работы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795963" y="1700213"/>
            <a:ext cx="1547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0825" y="2133600"/>
            <a:ext cx="8424863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>
              <a:latin typeface="Times New Roman" pitchFamily="18" charset="0"/>
            </a:endParaRPr>
          </a:p>
          <a:p>
            <a:pPr eaLnBrk="1" hangingPunct="1"/>
            <a:endParaRPr lang="ru-RU" sz="2400">
              <a:latin typeface="Times New Roman" pitchFamily="18" charset="0"/>
            </a:endParaRPr>
          </a:p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pic>
        <p:nvPicPr>
          <p:cNvPr id="12294" name="Picture 6" descr="4745600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815573"/>
            <a:ext cx="8675688" cy="4589026"/>
          </a:xfrm>
          <a:prstGeom prst="rect">
            <a:avLst/>
          </a:prstGeom>
          <a:noFill/>
          <a:ln>
            <a:noFill/>
          </a:ln>
          <a:scene3d>
            <a:camera prst="isometricRightUp">
              <a:rot lat="21096211" lon="20266709" rev="711096"/>
            </a:camera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Физкультурные занятия</a:t>
            </a:r>
            <a:r>
              <a:rPr lang="ru-RU" sz="2800" i="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i="0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>занятия проводятся в соответствии с программой, перед занятием необходимо хорошо проветрить помещение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12368"/>
            <a:ext cx="4727509" cy="35456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09" y="1772816"/>
            <a:ext cx="4416491" cy="3312368"/>
          </a:xfrm>
          <a:prstGeom prst="rect">
            <a:avLst/>
          </a:prstGeom>
        </p:spPr>
      </p:pic>
    </p:spTree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</a:rPr>
              <a:t>Самостоятельная 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деятельность  </a:t>
            </a:r>
            <a:r>
              <a:rPr lang="ru-RU" sz="3600" b="1" dirty="0">
                <a:solidFill>
                  <a:schemeClr val="bg1"/>
                </a:solidFill>
                <a:latin typeface="+mn-lt"/>
              </a:rPr>
              <a:t>детей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977"/>
            <a:ext cx="4817364" cy="3613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54" y="1778024"/>
            <a:ext cx="5211546" cy="2933907"/>
          </a:xfrm>
          <a:prstGeom prst="rect">
            <a:avLst/>
          </a:prstGeom>
        </p:spPr>
      </p:pic>
    </p:spTree>
  </p:cSld>
  <p:clrMapOvr>
    <a:masterClrMapping/>
  </p:clrMapOvr>
  <p:transition spd="slow" advTm="4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4000" i="0" dirty="0">
                <a:solidFill>
                  <a:schemeClr val="tx1"/>
                </a:solidFill>
              </a:rPr>
              <a:t/>
            </a:r>
            <a:br>
              <a:rPr lang="ru-RU" sz="4000" i="0" dirty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Подвижные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и спортивные игры</a:t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rgbClr val="9900CC"/>
                </a:solidFill>
                <a:latin typeface="Arial Black" pitchFamily="34" charset="0"/>
              </a:rPr>
              <a:t/>
            </a:r>
            <a:br>
              <a:rPr lang="ru-RU" sz="2800" b="1" dirty="0">
                <a:solidFill>
                  <a:srgbClr val="9900CC"/>
                </a:solidFill>
                <a:latin typeface="Arial Black" pitchFamily="34" charset="0"/>
              </a:rPr>
            </a:br>
            <a:endParaRPr lang="ru-RU" sz="2800" b="1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438"/>
            <a:ext cx="4687416" cy="35155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4" y="1772816"/>
            <a:ext cx="4398235" cy="3298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000">
        <p14:flash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219</Words>
  <Application>Microsoft Office PowerPoint</Application>
  <PresentationFormat>Экран (4:3)</PresentationFormat>
  <Paragraphs>48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Оформление по умолчанию</vt:lpstr>
      <vt:lpstr>Презентация PowerPoint</vt:lpstr>
      <vt:lpstr>Презентация PowerPoint</vt:lpstr>
      <vt:lpstr>Всемирная организация здравоохранения</vt:lpstr>
      <vt:lpstr>Здоровьесберегающие технологии</vt:lpstr>
      <vt:lpstr>Задачи здоровьесбережения </vt:lpstr>
      <vt:lpstr>       </vt:lpstr>
      <vt:lpstr>Физкультурные занятия занятия проводятся в соответствии с программой, перед занятием необходимо хорошо проветрить помещение</vt:lpstr>
      <vt:lpstr>Самостоятельная деятельность  детей</vt:lpstr>
      <vt:lpstr> Подвижные и спортивные игры  </vt:lpstr>
      <vt:lpstr>Релаксация - используется  спокойная  классическая музыка  (Чайковский,  Рахманинов), звуки  природы</vt:lpstr>
      <vt:lpstr> Гимнастика бодрящая, закаливание форма проведения различна: упражнения на кроватках, обширное умывание, ходьба по дорожкам «здоровья» </vt:lpstr>
      <vt:lpstr>Утренняя гимнастика</vt:lpstr>
      <vt:lpstr>Водные процедуры…</vt:lpstr>
      <vt:lpstr>Для развития мелкой моторики необходимо сочетать пальчиковую гимнастику с самомассажем кистей и пальцев, используя «сухой бассейн»</vt:lpstr>
      <vt:lpstr>Дыхательная гимнастика</vt:lpstr>
      <vt:lpstr>Массажные игры…</vt:lpstr>
      <vt:lpstr>Презентация PowerPoint</vt:lpstr>
      <vt:lpstr>Сказкотерапия   Сказку  может  рассказывать  взрослый, либо это может быть групповое рассказывание.</vt:lpstr>
      <vt:lpstr>  Зрительная гимнастика </vt:lpstr>
      <vt:lpstr>  Технологии музыкального воздействия используется в качестве вспомогательного средства, для снятия напряжения, повышения эмоционального настроя. </vt:lpstr>
      <vt:lpstr>  Технологии эстетической направленности реализуются на занятиях художественного цикла, при посещении музеев, театров, выставок, оформление помещений к праздникам </vt:lpstr>
      <vt:lpstr>Мы стремимся к полной реализации, в жизни каждого ребенка, трех моментов:  </vt:lpstr>
      <vt:lpstr>Спасибо за внимание!</vt:lpstr>
    </vt:vector>
  </TitlesOfParts>
  <Company>boy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Here…</dc:title>
  <dc:creator>side</dc:creator>
  <cp:lastModifiedBy>Наталья</cp:lastModifiedBy>
  <cp:revision>57</cp:revision>
  <dcterms:created xsi:type="dcterms:W3CDTF">2008-05-28T10:20:44Z</dcterms:created>
  <dcterms:modified xsi:type="dcterms:W3CDTF">2016-01-28T09:55:23Z</dcterms:modified>
</cp:coreProperties>
</file>